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7" r:id="rId2"/>
    <p:sldMasterId id="2147483779" r:id="rId3"/>
    <p:sldMasterId id="2147483791" r:id="rId4"/>
    <p:sldMasterId id="2147483809" r:id="rId5"/>
    <p:sldMasterId id="2147483826" r:id="rId6"/>
  </p:sldMasterIdLst>
  <p:sldIdLst>
    <p:sldId id="256" r:id="rId7"/>
    <p:sldId id="257" r:id="rId8"/>
    <p:sldId id="271" r:id="rId9"/>
    <p:sldId id="259" r:id="rId10"/>
    <p:sldId id="260" r:id="rId11"/>
    <p:sldId id="264" r:id="rId12"/>
    <p:sldId id="270" r:id="rId13"/>
    <p:sldId id="261" r:id="rId14"/>
    <p:sldId id="292" r:id="rId15"/>
    <p:sldId id="286" r:id="rId16"/>
    <p:sldId id="288" r:id="rId17"/>
    <p:sldId id="289" r:id="rId18"/>
    <p:sldId id="294" r:id="rId19"/>
    <p:sldId id="290" r:id="rId20"/>
    <p:sldId id="287" r:id="rId21"/>
    <p:sldId id="278" r:id="rId22"/>
    <p:sldId id="279" r:id="rId23"/>
    <p:sldId id="263" r:id="rId24"/>
    <p:sldId id="274" r:id="rId25"/>
    <p:sldId id="275" r:id="rId26"/>
    <p:sldId id="272" r:id="rId27"/>
    <p:sldId id="273" r:id="rId28"/>
    <p:sldId id="276" r:id="rId29"/>
    <p:sldId id="291" r:id="rId30"/>
    <p:sldId id="280" r:id="rId31"/>
    <p:sldId id="281" r:id="rId32"/>
    <p:sldId id="283" r:id="rId33"/>
    <p:sldId id="284" r:id="rId34"/>
    <p:sldId id="285" r:id="rId35"/>
    <p:sldId id="293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D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07B0-68CB-99EB-D5C6-66468CCE9E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FA8FC-4C17-6555-CE68-FB20D538C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85239-E592-3947-4098-0A5F1CB1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9F481-5779-C2F5-A94E-88EBFBAD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C6429-DF11-B3EF-F415-4A505342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2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4370-0492-BD54-A350-D49D652F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CB3482-4047-EEE8-922E-72096ABEF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6B6F4-5C29-2049-E5AB-11356B4E0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DB6D8-96F1-982B-D0A9-BD414DDCE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58723-B17B-27AA-FFE2-5EEBE119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76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7C4B7B-47EE-F70F-5E30-D9843E7DE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D0DBF-E7EA-2B7C-D60F-488C0C65F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C75EC-0F23-1CF6-5D75-06D3E3186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EFE66-4ADF-7502-C387-A5FB4EBF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E535-E9DB-B213-3A9A-274F8E2D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91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25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805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67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50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12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39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3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C452-144C-7411-1A46-91822AEA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974D9-A7EE-2EDE-95B8-BFDCA2B22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E9B47-8D24-0092-E16B-1CA5871C2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80876-1927-5B97-2E34-DE82B515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1E685-FEFD-9520-B0DD-F8D1C6ED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993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54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30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96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73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477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0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797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80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344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2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D752F-32CA-7A2D-F638-9B26A53F6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E2417-924A-8687-30A1-91C6D3FA0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BD5DF-D8E9-792E-258F-0A99E747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982D2-ECAD-1EF7-80F6-A18086AE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BD0CF-B1C6-093A-E43F-2060A4F7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477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7294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1598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100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467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7112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0121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9500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0126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6976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55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F61B-FAE2-A736-B628-FD15D08E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71B82-8737-3034-CBD1-3401814C6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BAB6-4CE0-D4B3-FB8D-D2A444F6D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EA8C7-0AE2-E6F8-482B-C2D2B9F6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C1CEE-1AFE-84AB-BAB0-CFFB362F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4E9A0-2D53-F48E-A38A-061352F3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015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34389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6218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47006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79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442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51505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897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414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847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35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F83B-00D7-95CE-8183-B0161D6A6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5AD73-E6CC-519A-92ED-745A80389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B9472-9DC5-765A-D1CB-5C2037D5B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F4E90-6D62-8092-0E6E-9296614696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8E82B-3569-8B3D-FC2B-D91070B16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97346-4859-BD5F-FFD1-8500AAE0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A8FFFE-51E9-534D-2F2F-094052F4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69F2ED-916A-150D-122C-F16FA3B1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41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8473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042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726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07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3763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665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873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8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687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74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E867-FF10-2615-FC06-ED7A669D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9A2A0B-7B88-D9C4-4DFF-43E2A5027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EDF76-CE75-2AC4-AEC9-3E64D6776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BEF4D-672E-B612-E317-3132CBC1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801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363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32431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98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357771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36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699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372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157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1933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555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ED3A4-3AC9-AD28-2966-71B2D77AB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0A046-6D91-D140-5C34-8CF3B988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2CEEA-945F-32FC-D82B-5736525C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339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4523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346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16043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0503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135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20929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1339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E4E41-CB77-4CB1-BF9E-B965206C0D83}" type="datetimeFigureOut">
              <a:rPr lang="en-IN" smtClean="0"/>
              <a:t>06-08-2022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4A466-BE1C-4E49-979B-78E8550A16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707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DA26-1B36-7107-E566-684470E18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6A5A-B502-825C-818D-44384BDC1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799D96-65E2-3523-740B-BBB9CAE84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E203A-1ABD-2B84-1A4D-36810584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73431-0543-BD99-82A0-2C042B90F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3C9E4-555F-6345-5E2A-47AC7D5E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61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CEF2-D8F8-9226-8057-59327F95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399E2-10F7-1246-6A89-EE5140E61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2BAB8-C084-FE75-52BB-0E437ED8E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5C05F-74EB-C4D0-1C5D-BC3E0251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E3EB5-19A2-5CC0-ED19-DF46B377D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C2961-8DF2-53C1-9BB0-7C712B90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03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3DF46-441A-802C-80E5-F1A87217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EA4C-ED57-02CD-E2BF-B6797FA036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181C1-EEE8-DE9B-D0AE-71BECBCEF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AC60F-C47A-079A-ED63-ED522D016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6F203-9CF5-E23E-44ED-285FC584B4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8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0609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48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01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A4A4552-5C81-45D0-8817-5CF547E432E5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F6C0090-19A3-448E-B9C0-D87065F36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6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AC1EF-B0E7-83A1-A2E2-88A99AEF7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846" y="2013942"/>
            <a:ext cx="10060307" cy="2310312"/>
          </a:xfrm>
        </p:spPr>
        <p:txBody>
          <a:bodyPr>
            <a:normAutofit/>
          </a:bodyPr>
          <a:lstStyle/>
          <a:p>
            <a:r>
              <a:rPr lang="en-US" sz="5200" b="1" u="sng" dirty="0">
                <a:solidFill>
                  <a:schemeClr val="tx2"/>
                </a:solidFill>
              </a:rPr>
              <a:t>Capstone Project</a:t>
            </a:r>
            <a:br>
              <a:rPr lang="en-US" sz="5200" dirty="0">
                <a:solidFill>
                  <a:schemeClr val="tx2"/>
                </a:solidFill>
              </a:rPr>
            </a:br>
            <a:br>
              <a:rPr lang="en-US" sz="5200" dirty="0">
                <a:solidFill>
                  <a:schemeClr val="tx2"/>
                </a:solidFill>
              </a:rPr>
            </a:br>
            <a:r>
              <a:rPr lang="en-US" sz="2800" i="1" dirty="0">
                <a:solidFill>
                  <a:schemeClr val="tx2"/>
                </a:solidFill>
              </a:rPr>
              <a:t>Agri-Tech-Farm Water Management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C8B21F-39E6-2B2A-FE42-1A4A328F0476}"/>
              </a:ext>
            </a:extLst>
          </p:cNvPr>
          <p:cNvSpPr txBox="1">
            <a:spLocks/>
          </p:cNvSpPr>
          <p:nvPr/>
        </p:nvSpPr>
        <p:spPr>
          <a:xfrm>
            <a:off x="2774676" y="4498527"/>
            <a:ext cx="6642646" cy="68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900" b="1" i="1" u="sng" dirty="0">
                <a:solidFill>
                  <a:schemeClr val="tx2"/>
                </a:solidFill>
              </a:rPr>
              <a:t>IIT Madras ACSE – August’21 Batch</a:t>
            </a:r>
          </a:p>
        </p:txBody>
      </p:sp>
    </p:spTree>
    <p:extLst>
      <p:ext uri="{BB962C8B-B14F-4D97-AF65-F5344CB8AC3E}">
        <p14:creationId xmlns:p14="http://schemas.microsoft.com/office/powerpoint/2010/main" val="389014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372B-46B9-1637-97C9-C5E02D0A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41343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Simulator running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392568-DFE9-E1AD-DD5B-A843D12ED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7"/>
          <a:stretch/>
        </p:blipFill>
        <p:spPr>
          <a:xfrm>
            <a:off x="1269792" y="1303579"/>
            <a:ext cx="9652416" cy="5000701"/>
          </a:xfrm>
        </p:spPr>
      </p:pic>
    </p:spTree>
    <p:extLst>
      <p:ext uri="{BB962C8B-B14F-4D97-AF65-F5344CB8AC3E}">
        <p14:creationId xmlns:p14="http://schemas.microsoft.com/office/powerpoint/2010/main" val="326887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8BD3-C220-E86E-8FFE-48C8E6FB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35544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Aws </a:t>
            </a:r>
            <a:r>
              <a:rPr lang="en-IN" dirty="0" err="1"/>
              <a:t>iot</a:t>
            </a:r>
            <a:r>
              <a:rPr lang="en-IN" dirty="0"/>
              <a:t> core receiving MQTT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8A1F7-C410-065E-CA2F-7AB9BC4FF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 b="5037"/>
          <a:stretch/>
        </p:blipFill>
        <p:spPr>
          <a:xfrm>
            <a:off x="880432" y="1392779"/>
            <a:ext cx="10431135" cy="5400721"/>
          </a:xfrm>
        </p:spPr>
      </p:pic>
    </p:spTree>
    <p:extLst>
      <p:ext uri="{BB962C8B-B14F-4D97-AF65-F5344CB8AC3E}">
        <p14:creationId xmlns:p14="http://schemas.microsoft.com/office/powerpoint/2010/main" val="35610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8BD3-C220-E86E-8FFE-48C8E6FB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35544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Aws </a:t>
            </a:r>
            <a:r>
              <a:rPr lang="en-IN" dirty="0" err="1"/>
              <a:t>iot</a:t>
            </a:r>
            <a:r>
              <a:rPr lang="en-IN" dirty="0"/>
              <a:t> core receiving MQTT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527A8B-065A-3B45-5D69-B54C30B57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5" b="4876"/>
          <a:stretch/>
        </p:blipFill>
        <p:spPr>
          <a:xfrm>
            <a:off x="853509" y="1349525"/>
            <a:ext cx="10484981" cy="5387634"/>
          </a:xfrm>
        </p:spPr>
      </p:pic>
    </p:spTree>
    <p:extLst>
      <p:ext uri="{BB962C8B-B14F-4D97-AF65-F5344CB8AC3E}">
        <p14:creationId xmlns:p14="http://schemas.microsoft.com/office/powerpoint/2010/main" val="40941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8BD3-C220-E86E-8FFE-48C8E6FB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35544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Aws </a:t>
            </a:r>
            <a:r>
              <a:rPr lang="en-IN" dirty="0" err="1"/>
              <a:t>iot</a:t>
            </a:r>
            <a:r>
              <a:rPr lang="en-IN" dirty="0"/>
              <a:t> core receiving MQTT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527A8B-065A-3B45-5D69-B54C30B57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5" b="4325"/>
          <a:stretch/>
        </p:blipFill>
        <p:spPr>
          <a:xfrm>
            <a:off x="853509" y="1349525"/>
            <a:ext cx="10484981" cy="5387634"/>
          </a:xfrm>
        </p:spPr>
      </p:pic>
    </p:spTree>
    <p:extLst>
      <p:ext uri="{BB962C8B-B14F-4D97-AF65-F5344CB8AC3E}">
        <p14:creationId xmlns:p14="http://schemas.microsoft.com/office/powerpoint/2010/main" val="136772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4F6CD-0919-F8B1-436F-5B8484303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2532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Aws </a:t>
            </a:r>
            <a:r>
              <a:rPr lang="en-IN" dirty="0" err="1"/>
              <a:t>Dynamodb</a:t>
            </a:r>
            <a:r>
              <a:rPr lang="en-IN" dirty="0"/>
              <a:t> : Static device information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BF1F13-CD24-1BEF-4811-82F2C55BC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6"/>
          <a:stretch/>
        </p:blipFill>
        <p:spPr>
          <a:xfrm>
            <a:off x="1151208" y="1366332"/>
            <a:ext cx="9889584" cy="5279435"/>
          </a:xfrm>
        </p:spPr>
      </p:pic>
    </p:spTree>
    <p:extLst>
      <p:ext uri="{BB962C8B-B14F-4D97-AF65-F5344CB8AC3E}">
        <p14:creationId xmlns:p14="http://schemas.microsoft.com/office/powerpoint/2010/main" val="99595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6B65-0AD0-EE24-0370-4B45CC9A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07709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Backend (EC2) Running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3F8B87-8C80-BB67-5DFD-3CD54F5A5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6"/>
          <a:stretch/>
        </p:blipFill>
        <p:spPr>
          <a:xfrm>
            <a:off x="1039149" y="1446948"/>
            <a:ext cx="10113702" cy="5339334"/>
          </a:xfrm>
        </p:spPr>
      </p:pic>
    </p:spTree>
    <p:extLst>
      <p:ext uri="{BB962C8B-B14F-4D97-AF65-F5344CB8AC3E}">
        <p14:creationId xmlns:p14="http://schemas.microsoft.com/office/powerpoint/2010/main" val="2754131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F2C5-543F-C5DA-2F24-A415A3DA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5309"/>
            <a:ext cx="11029616" cy="1013800"/>
          </a:xfrm>
        </p:spPr>
        <p:txBody>
          <a:bodyPr/>
          <a:lstStyle/>
          <a:p>
            <a:pPr algn="ctr"/>
            <a:r>
              <a:rPr lang="en-IN" dirty="0" err="1"/>
              <a:t>Influxdb</a:t>
            </a:r>
            <a:r>
              <a:rPr lang="en-IN" dirty="0"/>
              <a:t> 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5063B1-9D27-1DC5-49BD-96D739276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b="5265"/>
          <a:stretch/>
        </p:blipFill>
        <p:spPr>
          <a:xfrm>
            <a:off x="439271" y="1308847"/>
            <a:ext cx="11313458" cy="5549153"/>
          </a:xfrm>
        </p:spPr>
      </p:pic>
    </p:spTree>
    <p:extLst>
      <p:ext uri="{BB962C8B-B14F-4D97-AF65-F5344CB8AC3E}">
        <p14:creationId xmlns:p14="http://schemas.microsoft.com/office/powerpoint/2010/main" val="427475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AF2C5-543F-C5DA-2F24-A415A3DAD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218062"/>
            <a:ext cx="11029616" cy="1013800"/>
          </a:xfrm>
        </p:spPr>
        <p:txBody>
          <a:bodyPr/>
          <a:lstStyle/>
          <a:p>
            <a:pPr algn="ctr"/>
            <a:r>
              <a:rPr lang="en-IN" dirty="0" err="1"/>
              <a:t>Influxdb</a:t>
            </a:r>
            <a:r>
              <a:rPr lang="en-IN" dirty="0"/>
              <a:t> Data explorer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5063B1-9D27-1DC5-49BD-96D739276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5" b="5470"/>
          <a:stretch/>
        </p:blipFill>
        <p:spPr>
          <a:xfrm>
            <a:off x="439270" y="1384262"/>
            <a:ext cx="11313459" cy="5473738"/>
          </a:xfrm>
        </p:spPr>
      </p:pic>
    </p:spTree>
    <p:extLst>
      <p:ext uri="{BB962C8B-B14F-4D97-AF65-F5344CB8AC3E}">
        <p14:creationId xmlns:p14="http://schemas.microsoft.com/office/powerpoint/2010/main" val="415255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FF1B92-FAB3-0811-2E7D-FACE4EEC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2786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DASHBOARDS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AA61510-E68E-B02F-9D1D-D4C7258E0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3" r="4800" b="5463"/>
          <a:stretch/>
        </p:blipFill>
        <p:spPr>
          <a:xfrm>
            <a:off x="0" y="1146587"/>
            <a:ext cx="12192000" cy="5578628"/>
          </a:xfrm>
        </p:spPr>
      </p:pic>
    </p:spTree>
    <p:extLst>
      <p:ext uri="{BB962C8B-B14F-4D97-AF65-F5344CB8AC3E}">
        <p14:creationId xmlns:p14="http://schemas.microsoft.com/office/powerpoint/2010/main" val="785960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FF1B92-FAB3-0811-2E7D-FACE4EEC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2786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DASHBOARDS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AA61510-E68E-B02F-9D1D-D4C7258E0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4" b="9328"/>
          <a:stretch/>
        </p:blipFill>
        <p:spPr>
          <a:xfrm>
            <a:off x="0" y="1323974"/>
            <a:ext cx="12192000" cy="5401239"/>
          </a:xfrm>
        </p:spPr>
      </p:pic>
    </p:spTree>
    <p:extLst>
      <p:ext uri="{BB962C8B-B14F-4D97-AF65-F5344CB8AC3E}">
        <p14:creationId xmlns:p14="http://schemas.microsoft.com/office/powerpoint/2010/main" val="187437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5F52A-60E9-716B-875B-4D2EEDE5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481" y="262996"/>
            <a:ext cx="7100048" cy="18073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IOT Capstone Micro Group - 4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ADA3A-D804-A46D-BB6E-A6505F3BD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537" r="38929" b="-1"/>
          <a:stretch/>
        </p:blipFill>
        <p:spPr>
          <a:xfrm>
            <a:off x="20" y="10"/>
            <a:ext cx="521743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5A862-CA81-B501-4FE4-E8C290470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7459" y="2252614"/>
            <a:ext cx="5853953" cy="384366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Priyesh Rathore (Group Lead)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Arup Ray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Sudhakar </a:t>
            </a:r>
            <a:r>
              <a:rPr lang="en-US" sz="3200" dirty="0" err="1">
                <a:solidFill>
                  <a:schemeClr val="accent1"/>
                </a:solidFill>
              </a:rPr>
              <a:t>Deekollu</a:t>
            </a:r>
            <a:endParaRPr lang="en-US" sz="1100" dirty="0">
              <a:solidFill>
                <a:schemeClr val="accent1"/>
              </a:solidFill>
            </a:endParaRPr>
          </a:p>
          <a:p>
            <a:r>
              <a:rPr lang="en-US" sz="3200" dirty="0">
                <a:solidFill>
                  <a:schemeClr val="accent1"/>
                </a:solidFill>
              </a:rPr>
              <a:t>Abdullah Sholapur</a:t>
            </a:r>
          </a:p>
        </p:txBody>
      </p:sp>
    </p:spTree>
    <p:extLst>
      <p:ext uri="{BB962C8B-B14F-4D97-AF65-F5344CB8AC3E}">
        <p14:creationId xmlns:p14="http://schemas.microsoft.com/office/powerpoint/2010/main" val="1948932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FF1B92-FAB3-0811-2E7D-FACE4EEC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2786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DASHBOARDS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AA61510-E68E-B02F-9D1D-D4C7258E0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9" b="10899"/>
          <a:stretch/>
        </p:blipFill>
        <p:spPr>
          <a:xfrm>
            <a:off x="0" y="1236233"/>
            <a:ext cx="12192000" cy="5363140"/>
          </a:xfrm>
        </p:spPr>
      </p:pic>
    </p:spTree>
    <p:extLst>
      <p:ext uri="{BB962C8B-B14F-4D97-AF65-F5344CB8AC3E}">
        <p14:creationId xmlns:p14="http://schemas.microsoft.com/office/powerpoint/2010/main" val="142217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FF1B92-FAB3-0811-2E7D-FACE4EEC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2786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DASHBOARDS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AA61510-E68E-B02F-9D1D-D4C7258E0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3" b="9328"/>
          <a:stretch/>
        </p:blipFill>
        <p:spPr>
          <a:xfrm>
            <a:off x="0" y="1333499"/>
            <a:ext cx="12192000" cy="5391715"/>
          </a:xfrm>
        </p:spPr>
      </p:pic>
    </p:spTree>
    <p:extLst>
      <p:ext uri="{BB962C8B-B14F-4D97-AF65-F5344CB8AC3E}">
        <p14:creationId xmlns:p14="http://schemas.microsoft.com/office/powerpoint/2010/main" val="3695314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FF1B92-FAB3-0811-2E7D-FACE4EEC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2786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DASHBOARDS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AA61510-E68E-B02F-9D1D-D4C7258E0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8" b="9328"/>
          <a:stretch/>
        </p:blipFill>
        <p:spPr>
          <a:xfrm>
            <a:off x="0" y="1295399"/>
            <a:ext cx="12192000" cy="5429815"/>
          </a:xfrm>
        </p:spPr>
      </p:pic>
    </p:spTree>
    <p:extLst>
      <p:ext uri="{BB962C8B-B14F-4D97-AF65-F5344CB8AC3E}">
        <p14:creationId xmlns:p14="http://schemas.microsoft.com/office/powerpoint/2010/main" val="226165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59FF1B92-FAB3-0811-2E7D-FACE4EEC2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32786"/>
            <a:ext cx="11029616" cy="1013800"/>
          </a:xfrm>
        </p:spPr>
        <p:txBody>
          <a:bodyPr/>
          <a:lstStyle/>
          <a:p>
            <a:pPr algn="ctr"/>
            <a:r>
              <a:rPr lang="en-IN" dirty="0"/>
              <a:t>DASHBOARDS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AA61510-E68E-B02F-9D1D-D4C7258E0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3" b="9328"/>
          <a:stretch/>
        </p:blipFill>
        <p:spPr>
          <a:xfrm>
            <a:off x="0" y="1343025"/>
            <a:ext cx="12192000" cy="5382190"/>
          </a:xfrm>
        </p:spPr>
      </p:pic>
    </p:spTree>
    <p:extLst>
      <p:ext uri="{BB962C8B-B14F-4D97-AF65-F5344CB8AC3E}">
        <p14:creationId xmlns:p14="http://schemas.microsoft.com/office/powerpoint/2010/main" val="189027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9183-1020-0459-6033-E6551765F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14BD0-831A-AEA8-E950-E81AA32E0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056159"/>
            <a:ext cx="10784541" cy="5398430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The backend application is completely dynamic i.e. it doesn’t require any hard-coding in terms of device information.</a:t>
            </a:r>
          </a:p>
          <a:p>
            <a:r>
              <a:rPr lang="en-IN" sz="18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When the backend application starts running it subscribes the MQTT topics using wildcards.        So even if there is data on new topics it will still receive the data.</a:t>
            </a:r>
          </a:p>
          <a:p>
            <a:r>
              <a:rPr lang="en-IN" sz="18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Then as soon as it gets the device packets, it starts keeping and updating a real-time buffer for all the devices (soil sensors and sprinklers), maintaining real-time information for those devices.</a:t>
            </a:r>
          </a:p>
          <a:p>
            <a:r>
              <a:rPr lang="en-IN" sz="18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If it receives a MQTT message for a device that is not present in its buffer then it adds the device to the buffer, creates appropriate measurements (storage) in the </a:t>
            </a:r>
            <a:r>
              <a:rPr lang="en-IN" sz="1800" dirty="0" err="1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InfluxDB</a:t>
            </a:r>
            <a:r>
              <a:rPr lang="en-IN" sz="18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 and according to its quadrant it will start acting on its readings.</a:t>
            </a:r>
          </a:p>
          <a:p>
            <a:r>
              <a:rPr lang="en-IN" sz="18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So adding devices will be a task for the field only and the backend will automatically adjust the data ingestion and control logic as long as the MQTT topics are appropriate.</a:t>
            </a:r>
          </a:p>
          <a:p>
            <a:r>
              <a:rPr lang="en-IN" sz="18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The control logic periodically iterates over each quadrant checking all the soil sensors measurements and actuates the sprinklers if needed.</a:t>
            </a:r>
          </a:p>
          <a:p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47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2E1B-7D4A-96E2-DC33-8E7B5F12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Device Provisioning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D468D-014B-B752-6A0A-002D77EED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This App is a web based GUI which takes parameters : Device Name, Device Type, Quadrant, Latitude, Longitude. 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It then generates a </a:t>
            </a:r>
            <a:r>
              <a:rPr lang="en-IN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uuid</a:t>
            </a:r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(Unique ID) for that device.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Then it registers it on AWS IoT Core as a thing and generates its certificates.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It saves the certificates in a folder in the same directory.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It also creates a DynamoDB entry for that created device.</a:t>
            </a:r>
          </a:p>
        </p:txBody>
      </p:sp>
    </p:spTree>
    <p:extLst>
      <p:ext uri="{BB962C8B-B14F-4D97-AF65-F5344CB8AC3E}">
        <p14:creationId xmlns:p14="http://schemas.microsoft.com/office/powerpoint/2010/main" val="217245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2E1B-7D4A-96E2-DC33-8E7B5F12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3820"/>
            <a:ext cx="9875520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Device Provisioning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BF8A1-3294-B016-E1B1-2E13EC9AF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" b="51276"/>
          <a:stretch/>
        </p:blipFill>
        <p:spPr>
          <a:xfrm>
            <a:off x="2506131" y="1440180"/>
            <a:ext cx="7179733" cy="1801906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94CC714-3DFE-9297-667E-F649B6648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 b="52164"/>
          <a:stretch/>
        </p:blipFill>
        <p:spPr>
          <a:xfrm>
            <a:off x="2506130" y="3706458"/>
            <a:ext cx="7179733" cy="17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56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2E1B-7D4A-96E2-DC33-8E7B5F12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3820"/>
            <a:ext cx="9875520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Device Provisioning Application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BE9508A4-D790-2E7E-DB96-88A27A4599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 b="52608"/>
          <a:stretch/>
        </p:blipFill>
        <p:spPr>
          <a:xfrm>
            <a:off x="2506132" y="1440180"/>
            <a:ext cx="7179733" cy="1766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B64AA0-3949-F845-A428-C74B70596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55" y="3654913"/>
            <a:ext cx="7181710" cy="18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01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2E1B-7D4A-96E2-DC33-8E7B5F12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3820"/>
            <a:ext cx="9875520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Device Provisioning Application</a:t>
            </a:r>
          </a:p>
        </p:txBody>
      </p:sp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5B19D124-4614-94DC-4778-4F8E4DD2B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9" b="52830"/>
          <a:stretch/>
        </p:blipFill>
        <p:spPr>
          <a:xfrm>
            <a:off x="2506133" y="1440180"/>
            <a:ext cx="7179733" cy="1775012"/>
          </a:xfrm>
        </p:spPr>
      </p:pic>
      <p:pic>
        <p:nvPicPr>
          <p:cNvPr id="8" name="Content Placeholder 20">
            <a:extLst>
              <a:ext uri="{FF2B5EF4-FFF2-40B4-BE49-F238E27FC236}">
                <a16:creationId xmlns:a16="http://schemas.microsoft.com/office/drawing/2014/main" id="{ADA4B008-70B3-E494-BEA7-B5B7B85CBE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" b="35072"/>
          <a:stretch/>
        </p:blipFill>
        <p:spPr>
          <a:xfrm>
            <a:off x="2506132" y="3642809"/>
            <a:ext cx="7179733" cy="2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23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2E1B-7D4A-96E2-DC33-8E7B5F12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83820"/>
            <a:ext cx="9875520" cy="1356360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B7D7EB"/>
                </a:solidFill>
              </a:rPr>
              <a:t>Device</a:t>
            </a:r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Provisioning Application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C39EE2-F169-9FE8-F2CA-F41AA2832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7533" b="60855"/>
          <a:stretch/>
        </p:blipFill>
        <p:spPr>
          <a:xfrm>
            <a:off x="1831289" y="3429000"/>
            <a:ext cx="8350128" cy="294338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916EC7-6704-7084-B48B-128F0DA74CC5}"/>
              </a:ext>
            </a:extLst>
          </p:cNvPr>
          <p:cNvSpPr txBox="1"/>
          <p:nvPr/>
        </p:nvSpPr>
        <p:spPr>
          <a:xfrm>
            <a:off x="2689412" y="1440180"/>
            <a:ext cx="6633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After this a new device is created on AWS IoT Core as a Thing with proper policy attached. Certificates are saved as shown below.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 new item is inserted into the DynamoDB table.</a:t>
            </a:r>
          </a:p>
          <a:p>
            <a:pPr algn="ctr"/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(See code for more details.)</a:t>
            </a:r>
          </a:p>
        </p:txBody>
      </p:sp>
    </p:spTree>
    <p:extLst>
      <p:ext uri="{BB962C8B-B14F-4D97-AF65-F5344CB8AC3E}">
        <p14:creationId xmlns:p14="http://schemas.microsoft.com/office/powerpoint/2010/main" val="3067845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70A0-C41F-8C67-76C7-C24FB8260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4242" y="327775"/>
            <a:ext cx="6762750" cy="1308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4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High Level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BD333-AADF-A7C3-9BBC-E822B920C2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76205" y="1308168"/>
            <a:ext cx="9239590" cy="507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47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92C1D-A164-C6AD-14EF-B2A50E72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Areas of future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D3F46-4A9D-490F-DC45-9F3E0D9D8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We are currently storing  “cold” data into DynamoDB. This design can be improved because we can store it in S3 buckets which are better for cold-storage since we are using </a:t>
            </a:r>
            <a:r>
              <a:rPr lang="en-IN" dirty="0" err="1">
                <a:solidFill>
                  <a:schemeClr val="tx2"/>
                </a:solidFill>
              </a:rPr>
              <a:t>InfluxDB</a:t>
            </a:r>
            <a:r>
              <a:rPr lang="en-IN" dirty="0">
                <a:solidFill>
                  <a:schemeClr val="tx2"/>
                </a:solidFill>
              </a:rPr>
              <a:t> to store our real-time data.</a:t>
            </a:r>
          </a:p>
          <a:p>
            <a:r>
              <a:rPr lang="en-IN" dirty="0">
                <a:solidFill>
                  <a:schemeClr val="tx2"/>
                </a:solidFill>
              </a:rPr>
              <a:t>Process metrics can be studied and fed as inputs to improve the software architecture which is a continuous process.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39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4618-1C13-686C-1C1D-FC8B9CDC2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7" y="2133600"/>
            <a:ext cx="9068586" cy="25908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2334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4659CBF-D027-2322-8371-2D07A4773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8" y="457200"/>
            <a:ext cx="1095594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7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89DA770-8FF1-C3F1-E711-363DDBDEC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" r="-1" b="5190"/>
          <a:stretch/>
        </p:blipFill>
        <p:spPr>
          <a:xfrm>
            <a:off x="16" y="429"/>
            <a:ext cx="8115280" cy="64083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F9E38F-5F99-AD1D-3EE3-BFCFCD313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2353" y="179295"/>
            <a:ext cx="3747247" cy="607807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Farm divided into 5 Quadrants</a:t>
            </a:r>
          </a:p>
          <a:p>
            <a:r>
              <a:rPr lang="en-US" sz="2000" dirty="0"/>
              <a:t>Each Quadrant has 4 soil moisture sensors and one sprinkler</a:t>
            </a:r>
          </a:p>
          <a:p>
            <a:r>
              <a:rPr lang="en-US" sz="2000" dirty="0"/>
              <a:t>When at least 2 moisture sensors go below/above the threshold of pre-set values for soil moisture, sprinkler will turn ON/OFF</a:t>
            </a:r>
          </a:p>
          <a:p>
            <a:r>
              <a:rPr lang="en-US" sz="2000" dirty="0"/>
              <a:t>If it is raining in the quadrant (via </a:t>
            </a:r>
            <a:r>
              <a:rPr lang="en-US" sz="2000" dirty="0" err="1"/>
              <a:t>openweatherAPI</a:t>
            </a:r>
            <a:r>
              <a:rPr lang="en-US" sz="2000" dirty="0"/>
              <a:t>), sprinklers won’t turn ON.</a:t>
            </a:r>
          </a:p>
          <a:p>
            <a:r>
              <a:rPr lang="en-US" sz="2000" dirty="0"/>
              <a:t>All messaging achieved through AWS IoT Core and the decision making logic working on EC2. </a:t>
            </a:r>
          </a:p>
          <a:p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04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3F5697-EFBE-7761-2FB3-707FB365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20" y="1613457"/>
            <a:ext cx="3324689" cy="3781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6E595-70C8-85A6-8B57-97DBAE2A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93" y="1591032"/>
            <a:ext cx="5309000" cy="47700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6B3027-7AAB-C52F-E6B6-3B20ABC86CD3}"/>
              </a:ext>
            </a:extLst>
          </p:cNvPr>
          <p:cNvSpPr>
            <a:spLocks noChangeAspect="1"/>
          </p:cNvSpPr>
          <p:nvPr/>
        </p:nvSpPr>
        <p:spPr>
          <a:xfrm>
            <a:off x="7090526" y="2520163"/>
            <a:ext cx="605889" cy="6058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4A46DF-7D05-8F70-A727-47B2C244EF1E}"/>
              </a:ext>
            </a:extLst>
          </p:cNvPr>
          <p:cNvSpPr>
            <a:spLocks noChangeAspect="1"/>
          </p:cNvSpPr>
          <p:nvPr/>
        </p:nvSpPr>
        <p:spPr>
          <a:xfrm>
            <a:off x="7693094" y="2517816"/>
            <a:ext cx="605889" cy="6058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449F83-EDF9-0840-FB75-C384ECFD8271}"/>
              </a:ext>
            </a:extLst>
          </p:cNvPr>
          <p:cNvSpPr>
            <a:spLocks noChangeAspect="1"/>
          </p:cNvSpPr>
          <p:nvPr/>
        </p:nvSpPr>
        <p:spPr>
          <a:xfrm>
            <a:off x="7088180" y="3122728"/>
            <a:ext cx="605889" cy="6058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C72639-8C54-E0EC-5CBA-7BB09F2DA50D}"/>
              </a:ext>
            </a:extLst>
          </p:cNvPr>
          <p:cNvSpPr>
            <a:spLocks noChangeAspect="1"/>
          </p:cNvSpPr>
          <p:nvPr/>
        </p:nvSpPr>
        <p:spPr>
          <a:xfrm>
            <a:off x="7690745" y="3120382"/>
            <a:ext cx="605889" cy="6058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346A81D-3E15-B86B-B6E0-9EDE41B215AA}"/>
              </a:ext>
            </a:extLst>
          </p:cNvPr>
          <p:cNvSpPr>
            <a:spLocks noChangeAspect="1"/>
          </p:cNvSpPr>
          <p:nvPr/>
        </p:nvSpPr>
        <p:spPr>
          <a:xfrm>
            <a:off x="10591037" y="2067968"/>
            <a:ext cx="72707" cy="7268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1FDC0F-3B6A-B344-0611-58DE04893414}"/>
              </a:ext>
            </a:extLst>
          </p:cNvPr>
          <p:cNvSpPr>
            <a:spLocks noChangeAspect="1"/>
          </p:cNvSpPr>
          <p:nvPr/>
        </p:nvSpPr>
        <p:spPr>
          <a:xfrm>
            <a:off x="7676677" y="3092565"/>
            <a:ext cx="72707" cy="7268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60AA770-0409-2E7A-AF3D-8233F65A26C0}"/>
              </a:ext>
            </a:extLst>
          </p:cNvPr>
          <p:cNvSpPr>
            <a:spLocks noChangeAspect="1"/>
          </p:cNvSpPr>
          <p:nvPr/>
        </p:nvSpPr>
        <p:spPr>
          <a:xfrm>
            <a:off x="7296849" y="2726806"/>
            <a:ext cx="72707" cy="7268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2448AC-CEF6-E50C-FFCB-03C10B3A01C6}"/>
              </a:ext>
            </a:extLst>
          </p:cNvPr>
          <p:cNvSpPr>
            <a:spLocks noChangeAspect="1"/>
          </p:cNvSpPr>
          <p:nvPr/>
        </p:nvSpPr>
        <p:spPr>
          <a:xfrm>
            <a:off x="8056503" y="2726806"/>
            <a:ext cx="72707" cy="7268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AB59CF-D4EB-5303-D48D-309371D075A3}"/>
              </a:ext>
            </a:extLst>
          </p:cNvPr>
          <p:cNvSpPr>
            <a:spLocks noChangeAspect="1"/>
          </p:cNvSpPr>
          <p:nvPr/>
        </p:nvSpPr>
        <p:spPr>
          <a:xfrm>
            <a:off x="7268714" y="3458325"/>
            <a:ext cx="72707" cy="7268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C1F4B4-27E7-1622-3C73-188CE6D3FB54}"/>
              </a:ext>
            </a:extLst>
          </p:cNvPr>
          <p:cNvSpPr>
            <a:spLocks noChangeAspect="1"/>
          </p:cNvSpPr>
          <p:nvPr/>
        </p:nvSpPr>
        <p:spPr>
          <a:xfrm>
            <a:off x="8042439" y="3458327"/>
            <a:ext cx="72707" cy="72681"/>
          </a:xfrm>
          <a:prstGeom prst="ellipse">
            <a:avLst/>
          </a:prstGeom>
          <a:solidFill>
            <a:srgbClr val="C0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A358D2-7365-DD32-9230-0DF2C9ECC9CE}"/>
              </a:ext>
            </a:extLst>
          </p:cNvPr>
          <p:cNvSpPr txBox="1"/>
          <p:nvPr/>
        </p:nvSpPr>
        <p:spPr>
          <a:xfrm>
            <a:off x="10446669" y="2182853"/>
            <a:ext cx="2115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Location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of Sprinklers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AA8CB465-5B19-90F2-E556-9CD4A6789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63986"/>
            <a:ext cx="10515600" cy="1325563"/>
          </a:xfrm>
        </p:spPr>
        <p:txBody>
          <a:bodyPr/>
          <a:lstStyle/>
          <a:p>
            <a:pPr algn="ctr"/>
            <a:r>
              <a:rPr lang="en-IN" sz="3600" dirty="0">
                <a:solidFill>
                  <a:schemeClr val="accent1"/>
                </a:solidFill>
              </a:rPr>
              <a:t>Location of Agricultural Land 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B149D-A34C-995F-7CF0-3257181B33CD}"/>
              </a:ext>
            </a:extLst>
          </p:cNvPr>
          <p:cNvSpPr txBox="1"/>
          <p:nvPr/>
        </p:nvSpPr>
        <p:spPr>
          <a:xfrm>
            <a:off x="1116207" y="5628659"/>
            <a:ext cx="6281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Sprinkler to Sprinkler Distance ~ 350 Mt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C68ED3-DD9A-1272-16D5-44CE967E5A79}"/>
              </a:ext>
            </a:extLst>
          </p:cNvPr>
          <p:cNvSpPr txBox="1"/>
          <p:nvPr/>
        </p:nvSpPr>
        <p:spPr>
          <a:xfrm>
            <a:off x="1116207" y="5855553"/>
            <a:ext cx="6281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Sprinkler to Sensor Distance  ~  55 Mt</a:t>
            </a:r>
          </a:p>
        </p:txBody>
      </p:sp>
    </p:spTree>
    <p:extLst>
      <p:ext uri="{BB962C8B-B14F-4D97-AF65-F5344CB8AC3E}">
        <p14:creationId xmlns:p14="http://schemas.microsoft.com/office/powerpoint/2010/main" val="217582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7CE9-E1E1-7DA2-8D22-3988BE176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2"/>
            <a:ext cx="10515600" cy="1325563"/>
          </a:xfrm>
        </p:spPr>
        <p:txBody>
          <a:bodyPr/>
          <a:lstStyle/>
          <a:p>
            <a:r>
              <a:rPr lang="en-IN" sz="4400" dirty="0"/>
              <a:t>Latitude &amp; Longitude of Sprinklers &amp; Sensors</a:t>
            </a:r>
            <a:endParaRPr lang="en-IN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9B63D0-02E9-111D-0CE0-3C87C8B7EB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953" y="1362636"/>
          <a:ext cx="11835965" cy="5271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4773323" imgH="5153015" progId="Excel.Sheet.12">
                  <p:embed/>
                </p:oleObj>
              </mc:Choice>
              <mc:Fallback>
                <p:oleObj name="Worksheet" r:id="rId2" imgW="14773323" imgH="5153015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09B63D0-02E9-111D-0CE0-3C87C8B7EB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953" y="1362636"/>
                        <a:ext cx="11835965" cy="5271247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shade val="50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209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763E4-A0DC-BB08-8A48-0CE6A681D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6"/>
            <a:ext cx="3201366" cy="3154828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Major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ACADA-9444-7277-88F1-D21DCA97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6" y="10138"/>
            <a:ext cx="7716728" cy="6837723"/>
          </a:xfrm>
        </p:spPr>
        <p:txBody>
          <a:bodyPr anchor="ctr"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b="1" u="sng" dirty="0">
                <a:solidFill>
                  <a:schemeClr val="accent1"/>
                </a:solidFill>
              </a:rPr>
              <a:t>Simulators: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olidFill>
                  <a:schemeClr val="accent1"/>
                </a:solidFill>
              </a:rPr>
              <a:t>Soil sensors and Sprinkler (actuator) simulators. 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olidFill>
                  <a:schemeClr val="accent1"/>
                </a:solidFill>
              </a:rPr>
              <a:t>Soil sensors simulators send simulated moisture values which depend on rain, sprinkler state and quadrant temperature.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olidFill>
                  <a:schemeClr val="accent1"/>
                </a:solidFill>
              </a:rPr>
              <a:t>Group of 4 soil sensors and 1 sprinkler for each quadrant is registered as an IoT thing in AWS IoT Core.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olidFill>
                  <a:schemeClr val="accent1"/>
                </a:solidFill>
              </a:rPr>
              <a:t>Usage of </a:t>
            </a:r>
            <a:r>
              <a:rPr lang="en-US" sz="2900" dirty="0" err="1">
                <a:solidFill>
                  <a:schemeClr val="accent1"/>
                </a:solidFill>
              </a:rPr>
              <a:t>OpenweatherAPI</a:t>
            </a:r>
            <a:r>
              <a:rPr lang="en-US" sz="2900" dirty="0">
                <a:solidFill>
                  <a:schemeClr val="accent1"/>
                </a:solidFill>
              </a:rPr>
              <a:t> for rain and temperature parameters.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olidFill>
                  <a:schemeClr val="accent1"/>
                </a:solidFill>
              </a:rPr>
              <a:t>Connected to AWS IoT Core MQTT for pub/sub. Publishes soil sensors data and sprinkler telemetry periodically.</a:t>
            </a:r>
          </a:p>
          <a:p>
            <a:pPr lvl="1">
              <a:lnSpc>
                <a:spcPct val="120000"/>
              </a:lnSpc>
            </a:pPr>
            <a:r>
              <a:rPr lang="en-US" sz="2900" dirty="0">
                <a:solidFill>
                  <a:schemeClr val="accent1"/>
                </a:solidFill>
              </a:rPr>
              <a:t>Subscribed to sprinkler topics for ON/OFF actuation. </a:t>
            </a:r>
          </a:p>
          <a:p>
            <a:pPr>
              <a:lnSpc>
                <a:spcPct val="120000"/>
              </a:lnSpc>
            </a:pPr>
            <a:r>
              <a:rPr lang="en-US" sz="2900" b="1" u="sng" dirty="0">
                <a:solidFill>
                  <a:schemeClr val="accent1"/>
                </a:solidFill>
              </a:rPr>
              <a:t>Backend &amp; Frontend Components: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1"/>
                </a:solidFill>
              </a:rPr>
              <a:t>DynamoDB for storing all the static device information (name, type, id, coordinates)</a:t>
            </a:r>
            <a:endParaRPr lang="en-US" sz="2500" dirty="0">
              <a:solidFill>
                <a:schemeClr val="accent1"/>
              </a:solidFill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1"/>
                </a:solidFill>
              </a:rPr>
              <a:t>AWS IoT Core for receiving and sending MQTT data.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1"/>
                </a:solidFill>
              </a:rPr>
              <a:t>EC2 as main decision-making and data ingestion component.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1"/>
                </a:solidFill>
              </a:rPr>
              <a:t>EC2 is registered as a thing in IoT Core for Pub/Sub. Subscribes to all topics for sensor and sprinkler telemetry and publishes sprinkler ON/OFF commands to appropriate topics.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 err="1">
                <a:solidFill>
                  <a:schemeClr val="accent1"/>
                </a:solidFill>
              </a:rPr>
              <a:t>InfluxDB</a:t>
            </a:r>
            <a:r>
              <a:rPr lang="en-US" sz="2900" dirty="0">
                <a:solidFill>
                  <a:schemeClr val="accent1"/>
                </a:solidFill>
              </a:rPr>
              <a:t> for application data (hosted at the EC2) as well as visualization Dashboards.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1"/>
                </a:solidFill>
              </a:rPr>
              <a:t>Open Weather API integrated in backend (EC2) for weather monitoring purposes.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900" dirty="0">
                <a:solidFill>
                  <a:schemeClr val="accent1"/>
                </a:solidFill>
              </a:rPr>
              <a:t>Web GUI based device provisioning application.</a:t>
            </a:r>
            <a:r>
              <a:rPr lang="en-US" sz="2900" dirty="0"/>
              <a:t>	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0312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AB79B-B057-F5AE-C74C-027151E4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MQTT Topic(s) Structure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EEEE242-FE1E-4E01-1D9B-8A002F6FC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69721"/>
              </p:ext>
            </p:extLst>
          </p:nvPr>
        </p:nvGraphicFramePr>
        <p:xfrm>
          <a:off x="0" y="1947323"/>
          <a:ext cx="12192000" cy="4910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8024">
                  <a:extLst>
                    <a:ext uri="{9D8B030D-6E8A-4147-A177-3AD203B41FA5}">
                      <a16:colId xmlns:a16="http://schemas.microsoft.com/office/drawing/2014/main" val="2627193443"/>
                    </a:ext>
                  </a:extLst>
                </a:gridCol>
                <a:gridCol w="5339976">
                  <a:extLst>
                    <a:ext uri="{9D8B030D-6E8A-4147-A177-3AD203B41FA5}">
                      <a16:colId xmlns:a16="http://schemas.microsoft.com/office/drawing/2014/main" val="1753899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88312212"/>
                    </a:ext>
                  </a:extLst>
                </a:gridCol>
              </a:tblGrid>
              <a:tr h="584795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 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317108"/>
                  </a:ext>
                </a:extLst>
              </a:tr>
              <a:tr h="14419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 SENSOR TOPIC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&lt;company name&gt;/&lt;quadrant&gt;/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soil_sensors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petrichor_agritech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/quadrant_1/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soil_sensors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</a:t>
                      </a:r>
                    </a:p>
                    <a:p>
                      <a:pPr algn="ctr"/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6454536"/>
                  </a:ext>
                </a:extLst>
              </a:tr>
              <a:tr h="14419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SPRINKLER_TELEMETRY_TOPIC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&lt;company name&gt;/&lt;quadrant&gt;/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sprinkler_telemetry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petrichor_agritech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/quadrant_1/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sprinkler_telemetry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</a:t>
                      </a:r>
                    </a:p>
                    <a:p>
                      <a:pPr algn="ctr"/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4451660"/>
                  </a:ext>
                </a:extLst>
              </a:tr>
              <a:tr h="1441961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SPRINKLER_COMMAND_TOPIC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&lt;company name&gt;/&lt;quadrant&gt;/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sprinkler_command</a:t>
                      </a:r>
                      <a:endParaRPr lang="en-IN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petrichor_agritech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/quadrant_1/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sprinkler_command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"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170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7157067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4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5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659</TotalTime>
  <Words>860</Words>
  <Application>Microsoft Office PowerPoint</Application>
  <PresentationFormat>Widescreen</PresentationFormat>
  <Paragraphs>87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2" baseType="lpstr">
      <vt:lpstr>Arial</vt:lpstr>
      <vt:lpstr>Arial Rounded MT Bold</vt:lpstr>
      <vt:lpstr>Bookman Old Style</vt:lpstr>
      <vt:lpstr>Calibri</vt:lpstr>
      <vt:lpstr>Calibri Light</vt:lpstr>
      <vt:lpstr>Century Gothic</vt:lpstr>
      <vt:lpstr>Corbel</vt:lpstr>
      <vt:lpstr>Garamond</vt:lpstr>
      <vt:lpstr>Gill Sans MT</vt:lpstr>
      <vt:lpstr>Rockwell</vt:lpstr>
      <vt:lpstr>Trebuchet MS</vt:lpstr>
      <vt:lpstr>Wingdings</vt:lpstr>
      <vt:lpstr>Wingdings 2</vt:lpstr>
      <vt:lpstr>Wingdings 3</vt:lpstr>
      <vt:lpstr>Office Theme</vt:lpstr>
      <vt:lpstr>Dividend</vt:lpstr>
      <vt:lpstr>Savon</vt:lpstr>
      <vt:lpstr>Damask</vt:lpstr>
      <vt:lpstr>Facet</vt:lpstr>
      <vt:lpstr>Basis</vt:lpstr>
      <vt:lpstr>Worksheet</vt:lpstr>
      <vt:lpstr>Capstone Project  Agri-Tech-Farm Water Management</vt:lpstr>
      <vt:lpstr>IOT Capstone Micro Group - 4</vt:lpstr>
      <vt:lpstr>PowerPoint Presentation</vt:lpstr>
      <vt:lpstr>PowerPoint Presentation</vt:lpstr>
      <vt:lpstr>PowerPoint Presentation</vt:lpstr>
      <vt:lpstr>Location of Agricultural Land </vt:lpstr>
      <vt:lpstr>Latitude &amp; Longitude of Sprinklers &amp; Sensors</vt:lpstr>
      <vt:lpstr>Major Components</vt:lpstr>
      <vt:lpstr>MQTT Topic(s) Structure</vt:lpstr>
      <vt:lpstr>Simulator running</vt:lpstr>
      <vt:lpstr>Aws iot core receiving MQTT data</vt:lpstr>
      <vt:lpstr>Aws iot core receiving MQTT data</vt:lpstr>
      <vt:lpstr>Aws iot core receiving MQTT data</vt:lpstr>
      <vt:lpstr>Aws Dynamodb : Static device information </vt:lpstr>
      <vt:lpstr>Backend (EC2) Running</vt:lpstr>
      <vt:lpstr>Influxdb home page</vt:lpstr>
      <vt:lpstr>Influxdb Data explorer</vt:lpstr>
      <vt:lpstr>DASHBOARDS</vt:lpstr>
      <vt:lpstr>DASHBOARDS</vt:lpstr>
      <vt:lpstr>DASHBOARDS</vt:lpstr>
      <vt:lpstr>DASHBOARDS</vt:lpstr>
      <vt:lpstr>DASHBOARDS</vt:lpstr>
      <vt:lpstr>DASHBOARDS</vt:lpstr>
      <vt:lpstr>Scalability</vt:lpstr>
      <vt:lpstr>Device Provisioning Application</vt:lpstr>
      <vt:lpstr>Device Provisioning Application</vt:lpstr>
      <vt:lpstr>Device Provisioning Application</vt:lpstr>
      <vt:lpstr>Device Provisioning Application</vt:lpstr>
      <vt:lpstr>Device Provisioning Application</vt:lpstr>
      <vt:lpstr>Areas of future improvement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Agri-Tech-Farm Water Management</dc:title>
  <dc:creator>Sudhakar Deekollu</dc:creator>
  <cp:lastModifiedBy>Priyesh Rathore</cp:lastModifiedBy>
  <cp:revision>32</cp:revision>
  <dcterms:created xsi:type="dcterms:W3CDTF">2022-08-03T02:08:48Z</dcterms:created>
  <dcterms:modified xsi:type="dcterms:W3CDTF">2022-08-06T15:55:25Z</dcterms:modified>
</cp:coreProperties>
</file>